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0" r:id="rId4"/>
    <p:sldId id="261" r:id="rId5"/>
    <p:sldId id="258" r:id="rId6"/>
    <p:sldId id="274" r:id="rId7"/>
    <p:sldId id="264" r:id="rId8"/>
    <p:sldId id="275" r:id="rId9"/>
    <p:sldId id="265" r:id="rId10"/>
    <p:sldId id="276" r:id="rId11"/>
    <p:sldId id="266" r:id="rId12"/>
    <p:sldId id="267" r:id="rId13"/>
    <p:sldId id="262" r:id="rId14"/>
    <p:sldId id="277" r:id="rId15"/>
    <p:sldId id="259" r:id="rId16"/>
    <p:sldId id="269" r:id="rId17"/>
    <p:sldId id="270" r:id="rId18"/>
    <p:sldId id="271" r:id="rId19"/>
    <p:sldId id="272" r:id="rId20"/>
    <p:sldId id="278" r:id="rId21"/>
    <p:sldId id="280" r:id="rId22"/>
    <p:sldId id="273" r:id="rId23"/>
    <p:sldId id="286" r:id="rId24"/>
    <p:sldId id="285"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1" d="100"/>
          <a:sy n="81"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D95A3-22C9-42D9-995A-E04D7E6E99CC}" type="datetimeFigureOut">
              <a:rPr lang="en-US" smtClean="0"/>
              <a:t>6/12/2021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B26BD-ECDB-4CE5-98D2-6231E8172A49}" type="slidenum">
              <a:rPr lang="en-US" smtClean="0"/>
              <a:t>‹#›</a:t>
            </a:fld>
            <a:endParaRPr lang="en-US"/>
          </a:p>
        </p:txBody>
      </p:sp>
    </p:spTree>
    <p:extLst>
      <p:ext uri="{BB962C8B-B14F-4D97-AF65-F5344CB8AC3E}">
        <p14:creationId xmlns:p14="http://schemas.microsoft.com/office/powerpoint/2010/main" val="2797178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noRot="1" noChangeAspect="1"/>
          </p:cNvSpPr>
          <p:nvPr>
            <p:ph type="sldImg"/>
          </p:nvPr>
        </p:nvSpPr>
        <p:spPr>
          <a:xfrm>
            <a:off x="381000" y="693738"/>
            <a:ext cx="6096000" cy="3429000"/>
          </a:xfrm>
          <a:prstGeom prst="rect">
            <a:avLst/>
          </a:prstGeom>
        </p:spPr>
      </p:sp>
      <p:sp>
        <p:nvSpPr>
          <p:cNvPr id="53" name="PlaceHolder 2"/>
          <p:cNvSpPr>
            <a:spLocks noGrp="1"/>
          </p:cNvSpPr>
          <p:nvPr>
            <p:ph type="body"/>
          </p:nvPr>
        </p:nvSpPr>
        <p:spPr>
          <a:xfrm>
            <a:off x="686436" y="4342582"/>
            <a:ext cx="5485129" cy="984885"/>
          </a:xfrm>
          <a:prstGeom prst="rect">
            <a:avLst/>
          </a:prstGeom>
        </p:spPr>
        <p:txBody>
          <a:bodyPr lIns="0" tIns="0" rIns="0" bIns="0">
            <a:spAutoFit/>
          </a:bodyPr>
          <a:lstStyle/>
          <a:p>
            <a:r>
              <a:rPr lang="en-US" sz="800" spc="-1">
                <a:latin typeface="Arial"/>
              </a:rPr>
              <a:t>Restoring the Balance for Cancer Care in the Coronavirus Disease 2019 (COVID-19) Era.</a:t>
            </a:r>
          </a:p>
          <a:p>
            <a:endParaRPr lang="en-US" sz="800" spc="-1">
              <a:latin typeface="Arial"/>
            </a:endParaRPr>
          </a:p>
          <a:p>
            <a:r>
              <a:rPr lang="en-US" sz="800" spc="-1">
                <a:latin typeface="Arial"/>
              </a:rPr>
              <a:t>(A) COVID-19 challenges the existing paradigm for cancer care. (B) Expanded testing, social distancing, vaccine programs and new therapies for COVID19, telemedicine, and prioritizing certain cancer therapies are suggested modalities to restore the balance of care.</a:t>
            </a:r>
          </a:p>
          <a:p>
            <a:endParaRPr lang="en-US" sz="800" spc="-1">
              <a:latin typeface="Arial"/>
            </a:endParaRPr>
          </a:p>
          <a:p>
            <a:endParaRPr lang="en-US" sz="800" spc="-1">
              <a:latin typeface="Arial"/>
            </a:endParaRPr>
          </a:p>
          <a:p>
            <a:endParaRPr lang="en-US" sz="800"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C3DC4B-FAB0-49DB-AA04-0D5BBDD40B4C}" type="datetimeFigureOut">
              <a:rPr lang="fa-IR" smtClean="0"/>
              <a:t>03/11/1442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307332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C4B-FAB0-49DB-AA04-0D5BBDD40B4C}" type="datetimeFigureOut">
              <a:rPr lang="fa-IR" smtClean="0"/>
              <a:t>03/11/1442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121168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EC3DC4B-FAB0-49DB-AA04-0D5BBDD40B4C}" type="datetimeFigureOut">
              <a:rPr lang="fa-IR" smtClean="0"/>
              <a:t>03/11/1442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3422459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EC3DC4B-FAB0-49DB-AA04-0D5BBDD40B4C}" type="datetimeFigureOut">
              <a:rPr lang="fa-IR" smtClean="0"/>
              <a:t>03/11/1442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CD048D-6D88-4E9F-8E43-621F0AFDF983}" type="slidenum">
              <a:rPr lang="fa-IR" smtClean="0"/>
              <a:t>‹#›</a:t>
            </a:fld>
            <a:endParaRPr lang="fa-I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645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3DC4B-FAB0-49DB-AA04-0D5BBDD40B4C}" type="datetimeFigureOut">
              <a:rPr lang="fa-IR" smtClean="0"/>
              <a:t>03/11/1442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1048187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C3DC4B-FAB0-49DB-AA04-0D5BBDD40B4C}" type="datetimeFigureOut">
              <a:rPr lang="fa-IR" smtClean="0"/>
              <a:t>03/11/1442</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2011887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C3DC4B-FAB0-49DB-AA04-0D5BBDD40B4C}" type="datetimeFigureOut">
              <a:rPr lang="fa-IR" smtClean="0"/>
              <a:t>03/11/1442</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195402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3DC4B-FAB0-49DB-AA04-0D5BBDD40B4C}" type="datetimeFigureOut">
              <a:rPr lang="fa-IR" smtClean="0"/>
              <a:t>03/11/1442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2954464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3DC4B-FAB0-49DB-AA04-0D5BBDD40B4C}" type="datetimeFigureOut">
              <a:rPr lang="fa-IR" smtClean="0"/>
              <a:t>03/11/1442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342783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EC3DC4B-FAB0-49DB-AA04-0D5BBDD40B4C}" type="datetimeFigureOut">
              <a:rPr lang="fa-IR" smtClean="0"/>
              <a:t>03/11/1442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298656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3DC4B-FAB0-49DB-AA04-0D5BBDD40B4C}" type="datetimeFigureOut">
              <a:rPr lang="fa-IR" smtClean="0"/>
              <a:t>03/11/1442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42028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C3DC4B-FAB0-49DB-AA04-0D5BBDD40B4C}" type="datetimeFigureOut">
              <a:rPr lang="fa-IR" smtClean="0"/>
              <a:t>03/11/1442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286163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C3DC4B-FAB0-49DB-AA04-0D5BBDD40B4C}" type="datetimeFigureOut">
              <a:rPr lang="fa-IR" smtClean="0"/>
              <a:t>03/11/1442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355127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EC3DC4B-FAB0-49DB-AA04-0D5BBDD40B4C}" type="datetimeFigureOut">
              <a:rPr lang="fa-IR" smtClean="0"/>
              <a:t>03/11/1442</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300096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EC3DC4B-FAB0-49DB-AA04-0D5BBDD40B4C}" type="datetimeFigureOut">
              <a:rPr lang="fa-IR" smtClean="0"/>
              <a:t>03/11/1442</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410855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EC3DC4B-FAB0-49DB-AA04-0D5BBDD40B4C}" type="datetimeFigureOut">
              <a:rPr lang="fa-IR" smtClean="0"/>
              <a:t>03/11/1442</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239435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C4B-FAB0-49DB-AA04-0D5BBDD40B4C}" type="datetimeFigureOut">
              <a:rPr lang="fa-IR" smtClean="0"/>
              <a:t>03/11/1442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BCD048D-6D88-4E9F-8E43-621F0AFDF983}" type="slidenum">
              <a:rPr lang="fa-IR" smtClean="0"/>
              <a:t>‹#›</a:t>
            </a:fld>
            <a:endParaRPr lang="fa-IR"/>
          </a:p>
        </p:txBody>
      </p:sp>
    </p:spTree>
    <p:extLst>
      <p:ext uri="{BB962C8B-B14F-4D97-AF65-F5344CB8AC3E}">
        <p14:creationId xmlns:p14="http://schemas.microsoft.com/office/powerpoint/2010/main" val="265743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EC3DC4B-FAB0-49DB-AA04-0D5BBDD40B4C}" type="datetimeFigureOut">
              <a:rPr lang="fa-IR" smtClean="0"/>
              <a:t>03/11/1442</a:t>
            </a:fld>
            <a:endParaRPr lang="fa-I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BCD048D-6D88-4E9F-8E43-621F0AFDF983}" type="slidenum">
              <a:rPr lang="fa-IR" smtClean="0"/>
              <a:t>‹#›</a:t>
            </a:fld>
            <a:endParaRPr lang="fa-IR"/>
          </a:p>
        </p:txBody>
      </p:sp>
    </p:spTree>
    <p:extLst>
      <p:ext uri="{BB962C8B-B14F-4D97-AF65-F5344CB8AC3E}">
        <p14:creationId xmlns:p14="http://schemas.microsoft.com/office/powerpoint/2010/main" val="23095772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www.elsevier.com/termsandcondition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frontiersin.org/articles/10.3389/fonc.2020.01689/full#B2" TargetMode="External"/><Relationship Id="rId2" Type="http://schemas.openxmlformats.org/officeDocument/2006/relationships/hyperlink" Target="https://www.frontiersin.org/articles/10.3389/fonc.2020.01689/full#B1" TargetMode="External"/><Relationship Id="rId1" Type="http://schemas.openxmlformats.org/officeDocument/2006/relationships/slideLayout" Target="../slideLayouts/slideLayout7.xml"/><Relationship Id="rId4" Type="http://schemas.openxmlformats.org/officeDocument/2006/relationships/hyperlink" Target="https://www.frontiersin.org/articles/10.3389/fonc.2020.01689/full#B3"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coronavirus/2019-ncov/if-you-are-sick/isolation.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551BE-7D13-472E-AB92-973DA122512C}"/>
              </a:ext>
            </a:extLst>
          </p:cNvPr>
          <p:cNvSpPr>
            <a:spLocks noGrp="1"/>
          </p:cNvSpPr>
          <p:nvPr>
            <p:ph type="ctrTitle"/>
          </p:nvPr>
        </p:nvSpPr>
        <p:spPr>
          <a:xfrm>
            <a:off x="1072894" y="533400"/>
            <a:ext cx="8825658" cy="3329581"/>
          </a:xfrm>
        </p:spPr>
        <p:txBody>
          <a:bodyPr/>
          <a:lstStyle/>
          <a:p>
            <a:r>
              <a:rPr lang="en-US" dirty="0" smtClean="0"/>
              <a:t>HEMATOLOGIC CHANGE DUE TO COVID19</a:t>
            </a:r>
            <a:endParaRPr lang="fa-IR" dirty="0"/>
          </a:p>
        </p:txBody>
      </p:sp>
      <p:sp>
        <p:nvSpPr>
          <p:cNvPr id="3" name="Subtitle 2">
            <a:extLst>
              <a:ext uri="{FF2B5EF4-FFF2-40B4-BE49-F238E27FC236}">
                <a16:creationId xmlns:a16="http://schemas.microsoft.com/office/drawing/2014/main" xmlns="" id="{8811509A-624A-4910-94CC-2A60BC959AC3}"/>
              </a:ext>
            </a:extLst>
          </p:cNvPr>
          <p:cNvSpPr>
            <a:spLocks noGrp="1"/>
          </p:cNvSpPr>
          <p:nvPr>
            <p:ph type="subTitle" idx="1"/>
          </p:nvPr>
        </p:nvSpPr>
        <p:spPr>
          <a:xfrm>
            <a:off x="4718769" y="4079631"/>
            <a:ext cx="8825658" cy="996462"/>
          </a:xfrm>
        </p:spPr>
        <p:txBody>
          <a:bodyPr>
            <a:noAutofit/>
          </a:bodyPr>
          <a:lstStyle/>
          <a:p>
            <a:r>
              <a:rPr lang="en-US" sz="6000" dirty="0" err="1" smtClean="0"/>
              <a:t>DR.cHavoshi</a:t>
            </a:r>
            <a:endParaRPr lang="fa-IR" sz="6000" dirty="0"/>
          </a:p>
        </p:txBody>
      </p:sp>
    </p:spTree>
    <p:extLst>
      <p:ext uri="{BB962C8B-B14F-4D97-AF65-F5344CB8AC3E}">
        <p14:creationId xmlns:p14="http://schemas.microsoft.com/office/powerpoint/2010/main" val="123594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87D03-E790-40A7-9553-11F53A45B078}"/>
              </a:ext>
            </a:extLst>
          </p:cNvPr>
          <p:cNvSpPr>
            <a:spLocks noGrp="1"/>
          </p:cNvSpPr>
          <p:nvPr>
            <p:ph type="title"/>
          </p:nvPr>
        </p:nvSpPr>
        <p:spPr/>
        <p:txBody>
          <a:bodyPr/>
          <a:lstStyle/>
          <a:p>
            <a:endParaRPr lang="fa-IR"/>
          </a:p>
        </p:txBody>
      </p:sp>
      <p:pic>
        <p:nvPicPr>
          <p:cNvPr id="9" name="Content Placeholder 8">
            <a:extLst>
              <a:ext uri="{FF2B5EF4-FFF2-40B4-BE49-F238E27FC236}">
                <a16:creationId xmlns:a16="http://schemas.microsoft.com/office/drawing/2014/main" xmlns="" id="{CB55DD2B-5A81-47B8-A614-4E48428BAC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64566"/>
            <a:ext cx="12180094" cy="3474511"/>
          </a:xfrm>
        </p:spPr>
      </p:pic>
    </p:spTree>
    <p:extLst>
      <p:ext uri="{BB962C8B-B14F-4D97-AF65-F5344CB8AC3E}">
        <p14:creationId xmlns:p14="http://schemas.microsoft.com/office/powerpoint/2010/main" val="257393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C1532-5F5F-4834-9580-42E8EB0EB3D0}"/>
              </a:ext>
            </a:extLst>
          </p:cNvPr>
          <p:cNvSpPr>
            <a:spLocks noGrp="1"/>
          </p:cNvSpPr>
          <p:nvPr>
            <p:ph type="title"/>
          </p:nvPr>
        </p:nvSpPr>
        <p:spPr/>
        <p:txBody>
          <a:bodyPr/>
          <a:lstStyle/>
          <a:p>
            <a:r>
              <a:rPr lang="en-US" sz="3200" b="0" i="0" u="none" strike="noStrike" baseline="0" dirty="0">
                <a:latin typeface="AdvOT7fe89a09"/>
              </a:rPr>
              <a:t>EFFECTS ON THE BONE MARROW</a:t>
            </a:r>
            <a:endParaRPr lang="fa-IR" sz="3200" dirty="0"/>
          </a:p>
        </p:txBody>
      </p:sp>
      <p:sp>
        <p:nvSpPr>
          <p:cNvPr id="3" name="Content Placeholder 2">
            <a:extLst>
              <a:ext uri="{FF2B5EF4-FFF2-40B4-BE49-F238E27FC236}">
                <a16:creationId xmlns:a16="http://schemas.microsoft.com/office/drawing/2014/main" xmlns="" id="{CD94C131-6313-4936-A168-D90AD30F6A06}"/>
              </a:ext>
            </a:extLst>
          </p:cNvPr>
          <p:cNvSpPr>
            <a:spLocks noGrp="1"/>
          </p:cNvSpPr>
          <p:nvPr>
            <p:ph idx="1"/>
          </p:nvPr>
        </p:nvSpPr>
        <p:spPr>
          <a:xfrm>
            <a:off x="1138481" y="2252210"/>
            <a:ext cx="8946541" cy="4195481"/>
          </a:xfrm>
        </p:spPr>
        <p:txBody>
          <a:bodyPr>
            <a:normAutofit/>
          </a:bodyPr>
          <a:lstStyle/>
          <a:p>
            <a:pPr algn="l" rtl="0"/>
            <a:r>
              <a:rPr lang="en-US" sz="2400" b="0" i="0" u="none" strike="noStrike" baseline="0" dirty="0" err="1">
                <a:latin typeface="AdvOT7fe89a09"/>
              </a:rPr>
              <a:t>Hemophagocytosis</a:t>
            </a:r>
            <a:r>
              <a:rPr lang="en-US" sz="2400" b="0" i="0" u="none" strike="noStrike" baseline="0" dirty="0">
                <a:latin typeface="AdvOT7fe89a09"/>
              </a:rPr>
              <a:t> has been noted in the bone marrow aspirates of three severe COVID-19 patients.</a:t>
            </a:r>
          </a:p>
          <a:p>
            <a:pPr algn="l" rtl="0"/>
            <a:r>
              <a:rPr lang="en-US" sz="2400" b="0" i="0" u="none" strike="noStrike" baseline="0" dirty="0">
                <a:latin typeface="AdvOT7fe89a09"/>
              </a:rPr>
              <a:t>There was an increase in pleomorphic megakaryocytes, plasma cells, macrophages, and </a:t>
            </a:r>
            <a:r>
              <a:rPr lang="en-US" sz="2400" b="0" i="0" u="none" strike="noStrike" baseline="0" dirty="0" err="1">
                <a:latin typeface="AdvOT7fe89a09"/>
              </a:rPr>
              <a:t>hemophagocytosis</a:t>
            </a:r>
            <a:endParaRPr lang="fa-IR" sz="2400" dirty="0"/>
          </a:p>
        </p:txBody>
      </p:sp>
    </p:spTree>
    <p:extLst>
      <p:ext uri="{BB962C8B-B14F-4D97-AF65-F5344CB8AC3E}">
        <p14:creationId xmlns:p14="http://schemas.microsoft.com/office/powerpoint/2010/main" val="260322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2F533-58C3-4FC3-9DFD-0B277296E188}"/>
              </a:ext>
            </a:extLst>
          </p:cNvPr>
          <p:cNvSpPr>
            <a:spLocks noGrp="1"/>
          </p:cNvSpPr>
          <p:nvPr>
            <p:ph type="title"/>
          </p:nvPr>
        </p:nvSpPr>
        <p:spPr/>
        <p:txBody>
          <a:bodyPr/>
          <a:lstStyle/>
          <a:p>
            <a:r>
              <a:rPr lang="en-US" sz="3600" b="0" i="0" u="none" strike="noStrike" baseline="0" dirty="0">
                <a:latin typeface="AdvOT7fe89a09"/>
              </a:rPr>
              <a:t>EFFECTS ON THE SPLEEN</a:t>
            </a:r>
            <a:endParaRPr lang="fa-IR" sz="3600" dirty="0"/>
          </a:p>
        </p:txBody>
      </p:sp>
      <p:sp>
        <p:nvSpPr>
          <p:cNvPr id="3" name="Content Placeholder 2">
            <a:extLst>
              <a:ext uri="{FF2B5EF4-FFF2-40B4-BE49-F238E27FC236}">
                <a16:creationId xmlns:a16="http://schemas.microsoft.com/office/drawing/2014/main" xmlns="" id="{4AFE6B9A-10D2-41CD-B6A0-239196BBA742}"/>
              </a:ext>
            </a:extLst>
          </p:cNvPr>
          <p:cNvSpPr>
            <a:spLocks noGrp="1"/>
          </p:cNvSpPr>
          <p:nvPr>
            <p:ph idx="1"/>
          </p:nvPr>
        </p:nvSpPr>
        <p:spPr>
          <a:xfrm>
            <a:off x="247528" y="1607441"/>
            <a:ext cx="11416934" cy="4195481"/>
          </a:xfrm>
        </p:spPr>
        <p:txBody>
          <a:bodyPr>
            <a:noAutofit/>
          </a:bodyPr>
          <a:lstStyle/>
          <a:p>
            <a:pPr algn="l" rtl="0"/>
            <a:r>
              <a:rPr lang="en-US" sz="2400" b="0" i="0" u="none" strike="noStrike" baseline="0" dirty="0">
                <a:latin typeface="AdvOT7fe89a09"/>
              </a:rPr>
              <a:t>The angiotensin-converting enzyme-2 (ACE-2) receptor is expressed in the spleen, at lower concentrations than in the lung, heart, and intestines</a:t>
            </a:r>
          </a:p>
          <a:p>
            <a:pPr algn="l" rtl="0"/>
            <a:r>
              <a:rPr lang="en-US" sz="2400" b="0" i="0" u="none" strike="noStrike" baseline="0" dirty="0">
                <a:latin typeface="AdvOT7fe89a09"/>
              </a:rPr>
              <a:t>On postmortem examination of six COVID-19 patients, ACE-2 was found to be expressed in the splenic red pulp and medulla of lymph nodes</a:t>
            </a:r>
          </a:p>
          <a:p>
            <a:pPr algn="l" rtl="0"/>
            <a:r>
              <a:rPr lang="en-US" sz="2400" b="0" i="0" u="none" strike="noStrike" baseline="0" dirty="0">
                <a:latin typeface="AdvOT7fe89a09"/>
              </a:rPr>
              <a:t>Angiotensin-converting enzyme-2 receptors were also expressed on CD68 and CD169 macrophages in the spleen and lymph nodes.</a:t>
            </a:r>
          </a:p>
          <a:p>
            <a:pPr algn="l" rtl="0"/>
            <a:r>
              <a:rPr lang="en-US" sz="2400" b="0" i="0" u="none" strike="noStrike" baseline="0" dirty="0">
                <a:latin typeface="AdvOT7fe89a09"/>
              </a:rPr>
              <a:t>Decrease  in T and B lymphocytes, a reduction and atrophy of lymphoid follicles, atrophy of the white pulp, and neutrophil/plasma cell in</a:t>
            </a:r>
            <a:r>
              <a:rPr lang="en-US" sz="2400" b="0" i="0" u="none" strike="noStrike" baseline="0" dirty="0">
                <a:latin typeface="AdvOT7fe89a09+fb"/>
              </a:rPr>
              <a:t>fi</a:t>
            </a:r>
            <a:r>
              <a:rPr lang="en-US" sz="2400" b="0" i="0" u="none" strike="noStrike" baseline="0" dirty="0">
                <a:latin typeface="AdvOT7fe89a09"/>
              </a:rPr>
              <a:t>ltration</a:t>
            </a:r>
          </a:p>
          <a:p>
            <a:pPr algn="l" rtl="0"/>
            <a:r>
              <a:rPr lang="en-US" sz="2400" b="0" i="0" u="none" strike="noStrike" baseline="0" dirty="0">
                <a:latin typeface="AdvOT7fe89a09"/>
              </a:rPr>
              <a:t>Reduced number of lymphocytes and cell degeneration/necrosis in the spleen. These may have an impact on immune cells, particularly a decrease in lymphocytes</a:t>
            </a:r>
            <a:endParaRPr lang="fa-IR" sz="2400" dirty="0"/>
          </a:p>
        </p:txBody>
      </p:sp>
    </p:spTree>
    <p:extLst>
      <p:ext uri="{BB962C8B-B14F-4D97-AF65-F5344CB8AC3E}">
        <p14:creationId xmlns:p14="http://schemas.microsoft.com/office/powerpoint/2010/main" val="1403648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B62A0-026C-424D-A3E1-0308852F88B7}"/>
              </a:ext>
            </a:extLst>
          </p:cNvPr>
          <p:cNvSpPr>
            <a:spLocks noGrp="1"/>
          </p:cNvSpPr>
          <p:nvPr>
            <p:ph type="title"/>
          </p:nvPr>
        </p:nvSpPr>
        <p:spPr/>
        <p:txBody>
          <a:bodyPr/>
          <a:lstStyle/>
          <a:p>
            <a:r>
              <a:rPr lang="en-US" sz="3600" b="1" i="0" u="none" strike="noStrike" baseline="0" dirty="0">
                <a:latin typeface="Times New Roman" panose="02020603050405020304" pitchFamily="18" charset="0"/>
              </a:rPr>
              <a:t>Coagulation Complications</a:t>
            </a:r>
            <a:endParaRPr lang="fa-IR" sz="3600" dirty="0"/>
          </a:p>
        </p:txBody>
      </p:sp>
      <p:sp>
        <p:nvSpPr>
          <p:cNvPr id="3" name="Content Placeholder 2">
            <a:extLst>
              <a:ext uri="{FF2B5EF4-FFF2-40B4-BE49-F238E27FC236}">
                <a16:creationId xmlns:a16="http://schemas.microsoft.com/office/drawing/2014/main" xmlns="" id="{D38B202A-9083-4237-B8BC-42BD83A686C3}"/>
              </a:ext>
            </a:extLst>
          </p:cNvPr>
          <p:cNvSpPr>
            <a:spLocks noGrp="1"/>
          </p:cNvSpPr>
          <p:nvPr>
            <p:ph idx="1"/>
          </p:nvPr>
        </p:nvSpPr>
        <p:spPr>
          <a:xfrm>
            <a:off x="646111" y="1955409"/>
            <a:ext cx="10899778" cy="4192172"/>
          </a:xfrm>
        </p:spPr>
        <p:txBody>
          <a:bodyPr>
            <a:normAutofit fontScale="85000" lnSpcReduction="20000"/>
          </a:bodyPr>
          <a:lstStyle/>
          <a:p>
            <a:pPr algn="l" rtl="0"/>
            <a:r>
              <a:rPr lang="en-US" sz="2800" b="0" i="0" u="none" strike="noStrike" baseline="0" dirty="0">
                <a:latin typeface="Times New Roman" panose="02020603050405020304" pitchFamily="18" charset="0"/>
              </a:rPr>
              <a:t>D-dimer elevation and DIC may be common in patients with severe form of COVID-19 infection</a:t>
            </a:r>
          </a:p>
          <a:p>
            <a:pPr algn="l" rtl="0"/>
            <a:r>
              <a:rPr lang="en-US" sz="2800" b="0" i="0" u="none" strike="noStrike" baseline="0" dirty="0">
                <a:latin typeface="Times New Roman" panose="02020603050405020304" pitchFamily="18" charset="0"/>
              </a:rPr>
              <a:t>The median time from admission to DIC manifestation was 4 days (range: 1-12 days)</a:t>
            </a:r>
          </a:p>
          <a:p>
            <a:pPr algn="l" rtl="0"/>
            <a:r>
              <a:rPr lang="en-US" sz="2800" dirty="0">
                <a:latin typeface="Times New Roman" panose="02020603050405020304" pitchFamily="18" charset="0"/>
              </a:rPr>
              <a:t>The antiviral inflammatory response may shift the balance in the anticoagulant and procoagulant pathways, leading to altered coagulation.</a:t>
            </a:r>
          </a:p>
          <a:p>
            <a:pPr algn="l" rtl="0"/>
            <a:r>
              <a:rPr lang="en-US" sz="2800" dirty="0">
                <a:latin typeface="Times New Roman" panose="02020603050405020304" pitchFamily="18" charset="0"/>
              </a:rPr>
              <a:t>von Willebrand Factor (VWF) is a procoagulant that is released in the presence of endothelial cell damage and has been found to be elevated in COVID-19</a:t>
            </a:r>
          </a:p>
          <a:p>
            <a:pPr algn="l" rtl="0"/>
            <a:r>
              <a:rPr lang="en-US" sz="2800" dirty="0">
                <a:latin typeface="Times New Roman" panose="02020603050405020304" pitchFamily="18" charset="0"/>
              </a:rPr>
              <a:t>The routine use of antithrombotic prophylaxis with low-molecular-weight heparin is recommended for inpatients by the International Society on Thrombosis and Hemostasis</a:t>
            </a:r>
          </a:p>
          <a:p>
            <a:pPr algn="l" rtl="0"/>
            <a:endParaRPr lang="en-US" sz="1800" b="0" i="0" u="none" strike="noStrike" baseline="0" dirty="0">
              <a:latin typeface="Times New Roman" panose="02020603050405020304" pitchFamily="18" charset="0"/>
            </a:endParaRPr>
          </a:p>
          <a:p>
            <a:pPr algn="l" rtl="0"/>
            <a:endParaRPr lang="fa-IR" dirty="0"/>
          </a:p>
        </p:txBody>
      </p:sp>
    </p:spTree>
    <p:extLst>
      <p:ext uri="{BB962C8B-B14F-4D97-AF65-F5344CB8AC3E}">
        <p14:creationId xmlns:p14="http://schemas.microsoft.com/office/powerpoint/2010/main" val="3418321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A8E2AF-E79F-480B-B2B0-0B9DE9BABD84}"/>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68CE52DE-ABAF-4AFB-95E5-9B79F3E476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29" y="870436"/>
            <a:ext cx="12118541" cy="4375611"/>
          </a:xfrm>
        </p:spPr>
      </p:pic>
    </p:spTree>
    <p:extLst>
      <p:ext uri="{BB962C8B-B14F-4D97-AF65-F5344CB8AC3E}">
        <p14:creationId xmlns:p14="http://schemas.microsoft.com/office/powerpoint/2010/main" val="1238358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E38717-0056-4E85-AE9F-DDB3E7877F71}"/>
              </a:ext>
            </a:extLst>
          </p:cNvPr>
          <p:cNvSpPr>
            <a:spLocks noGrp="1"/>
          </p:cNvSpPr>
          <p:nvPr>
            <p:ph type="title"/>
          </p:nvPr>
        </p:nvSpPr>
        <p:spPr/>
        <p:txBody>
          <a:bodyPr/>
          <a:lstStyle/>
          <a:p>
            <a:r>
              <a:rPr lang="en-US" sz="2800" b="1" i="0" u="none" strike="noStrike" baseline="0" dirty="0">
                <a:latin typeface="Times New Roman" panose="02020603050405020304" pitchFamily="18" charset="0"/>
              </a:rPr>
              <a:t>The emerging role of biomarkers procalcitonin, ferritin and C-reactive protein in </a:t>
            </a:r>
            <a:r>
              <a:rPr lang="en-US" sz="2800" b="1" i="0" u="none" strike="noStrike" baseline="0" dirty="0" smtClean="0">
                <a:latin typeface="Times New Roman" panose="02020603050405020304" pitchFamily="18" charset="0"/>
              </a:rPr>
              <a:t>the</a:t>
            </a:r>
            <a:r>
              <a:rPr lang="en-US" sz="2800" b="1" i="0" u="none" strike="noStrike" dirty="0" smtClean="0">
                <a:latin typeface="Times New Roman" panose="02020603050405020304" pitchFamily="18" charset="0"/>
              </a:rPr>
              <a:t> </a:t>
            </a:r>
            <a:r>
              <a:rPr lang="en-US" sz="2800" b="1" i="0" u="none" strike="noStrike" baseline="0" dirty="0" smtClean="0">
                <a:latin typeface="Times New Roman" panose="02020603050405020304" pitchFamily="18" charset="0"/>
              </a:rPr>
              <a:t>prognosis</a:t>
            </a:r>
            <a:endParaRPr lang="fa-IR" sz="2800" dirty="0"/>
          </a:p>
        </p:txBody>
      </p:sp>
      <p:sp>
        <p:nvSpPr>
          <p:cNvPr id="3" name="Content Placeholder 2">
            <a:extLst>
              <a:ext uri="{FF2B5EF4-FFF2-40B4-BE49-F238E27FC236}">
                <a16:creationId xmlns:a16="http://schemas.microsoft.com/office/drawing/2014/main" xmlns="" id="{4D38BE3E-7FCB-49F0-9864-C5E3AA94A0AA}"/>
              </a:ext>
            </a:extLst>
          </p:cNvPr>
          <p:cNvSpPr>
            <a:spLocks noGrp="1"/>
          </p:cNvSpPr>
          <p:nvPr>
            <p:ph idx="1"/>
          </p:nvPr>
        </p:nvSpPr>
        <p:spPr>
          <a:xfrm>
            <a:off x="927466" y="2006026"/>
            <a:ext cx="9717088" cy="4195481"/>
          </a:xfrm>
        </p:spPr>
        <p:txBody>
          <a:bodyPr/>
          <a:lstStyle/>
          <a:p>
            <a:pPr algn="l" rtl="0"/>
            <a:r>
              <a:rPr lang="en-US" sz="2400" b="0" i="0" u="none" strike="noStrike" baseline="0" dirty="0">
                <a:latin typeface="Times New Roman" panose="02020603050405020304" pitchFamily="18" charset="0"/>
              </a:rPr>
              <a:t>Increased LDH has been associated also with higher risk of ARDS, ICU support and death </a:t>
            </a:r>
          </a:p>
          <a:p>
            <a:pPr algn="l" rtl="0"/>
            <a:r>
              <a:rPr lang="en-US" sz="2400" b="0" i="0" u="none" strike="noStrike" baseline="0" dirty="0">
                <a:latin typeface="Times New Roman" panose="02020603050405020304" pitchFamily="18" charset="0"/>
              </a:rPr>
              <a:t>Higher CRP has been linked to unfavorable aspects of COVID-19 disease, such as ARDS development, higher troponin-T levels and myocardial injury, and death</a:t>
            </a:r>
          </a:p>
          <a:p>
            <a:pPr algn="l" rtl="0"/>
            <a:r>
              <a:rPr lang="en-US" sz="2400" b="0" i="0" u="none" strike="noStrike" baseline="0" dirty="0">
                <a:latin typeface="Times New Roman" panose="02020603050405020304" pitchFamily="18" charset="0"/>
              </a:rPr>
              <a:t>increased procalcitonin values were associated with a nearly 5-fold higher risk of severe infection</a:t>
            </a:r>
          </a:p>
          <a:p>
            <a:pPr algn="l" rtl="0"/>
            <a:r>
              <a:rPr lang="en-US" sz="2400" b="0" i="0" u="none" strike="noStrike" baseline="0" dirty="0">
                <a:latin typeface="Times New Roman" panose="02020603050405020304" pitchFamily="18" charset="0"/>
              </a:rPr>
              <a:t>higher serum ferritin was associated with ARDS development</a:t>
            </a:r>
          </a:p>
          <a:p>
            <a:pPr algn="l" rtl="0"/>
            <a:endParaRPr lang="en-US" sz="1800" b="0" i="0" u="none" strike="noStrike" baseline="0" dirty="0">
              <a:latin typeface="Times New Roman" panose="02020603050405020304" pitchFamily="18" charset="0"/>
            </a:endParaRPr>
          </a:p>
          <a:p>
            <a:pPr marL="0" indent="0" algn="l" rtl="0">
              <a:buNone/>
            </a:pPr>
            <a:endParaRPr lang="fa-IR" dirty="0"/>
          </a:p>
        </p:txBody>
      </p:sp>
    </p:spTree>
    <p:extLst>
      <p:ext uri="{BB962C8B-B14F-4D97-AF65-F5344CB8AC3E}">
        <p14:creationId xmlns:p14="http://schemas.microsoft.com/office/powerpoint/2010/main" val="812442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49E98-4A0B-46B5-922F-354334AB4CEF}"/>
              </a:ext>
            </a:extLst>
          </p:cNvPr>
          <p:cNvSpPr>
            <a:spLocks noGrp="1"/>
          </p:cNvSpPr>
          <p:nvPr>
            <p:ph type="title"/>
          </p:nvPr>
        </p:nvSpPr>
        <p:spPr/>
        <p:txBody>
          <a:bodyPr/>
          <a:lstStyle/>
          <a:p>
            <a:r>
              <a:rPr lang="en-US" sz="3600" b="0" i="0" u="none" strike="noStrike" baseline="0" dirty="0">
                <a:latin typeface="AdvOTd1f5cc91.B"/>
              </a:rPr>
              <a:t>Red blood cell disorders</a:t>
            </a:r>
            <a:endParaRPr lang="fa-IR" sz="3600" dirty="0"/>
          </a:p>
        </p:txBody>
      </p:sp>
      <p:sp>
        <p:nvSpPr>
          <p:cNvPr id="3" name="Content Placeholder 2">
            <a:extLst>
              <a:ext uri="{FF2B5EF4-FFF2-40B4-BE49-F238E27FC236}">
                <a16:creationId xmlns:a16="http://schemas.microsoft.com/office/drawing/2014/main" xmlns="" id="{FEB5B129-B010-443E-99A3-537F35D7F1D8}"/>
              </a:ext>
            </a:extLst>
          </p:cNvPr>
          <p:cNvSpPr>
            <a:spLocks noGrp="1"/>
          </p:cNvSpPr>
          <p:nvPr>
            <p:ph idx="1"/>
          </p:nvPr>
        </p:nvSpPr>
        <p:spPr>
          <a:xfrm>
            <a:off x="353035" y="1759841"/>
            <a:ext cx="10619765" cy="4195481"/>
          </a:xfrm>
        </p:spPr>
        <p:txBody>
          <a:bodyPr>
            <a:normAutofit/>
          </a:bodyPr>
          <a:lstStyle/>
          <a:p>
            <a:pPr algn="l" rtl="0"/>
            <a:r>
              <a:rPr lang="en-US" sz="2400" dirty="0"/>
              <a:t>In general, patients with sickle cell disease (SCD) and thalassemia have a higher risk for developing infections (especially respiratory tract infections).</a:t>
            </a:r>
          </a:p>
          <a:p>
            <a:pPr algn="l" rtl="0"/>
            <a:r>
              <a:rPr lang="en-US" sz="2400" dirty="0"/>
              <a:t>Hydroxycarbamide, a commonly used medication in SCD, has immunosuppressive actions, and needs extra care when used</a:t>
            </a:r>
          </a:p>
          <a:p>
            <a:pPr algn="l" rtl="0"/>
            <a:r>
              <a:rPr lang="en-US" sz="2400" dirty="0"/>
              <a:t>A small study on 11 thalassemia patients did not find an increased severity of COVID-19. It has been hypothesized that patients with heterozygous beta-thalassemia may be protected against COVID-19.</a:t>
            </a:r>
            <a:endParaRPr lang="fa-IR" sz="2400" dirty="0"/>
          </a:p>
        </p:txBody>
      </p:sp>
    </p:spTree>
    <p:extLst>
      <p:ext uri="{BB962C8B-B14F-4D97-AF65-F5344CB8AC3E}">
        <p14:creationId xmlns:p14="http://schemas.microsoft.com/office/powerpoint/2010/main" val="2881224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2A0E48-605A-4B10-A123-02D5E63EA61A}"/>
              </a:ext>
            </a:extLst>
          </p:cNvPr>
          <p:cNvSpPr>
            <a:spLocks noGrp="1"/>
          </p:cNvSpPr>
          <p:nvPr>
            <p:ph type="title"/>
          </p:nvPr>
        </p:nvSpPr>
        <p:spPr/>
        <p:txBody>
          <a:bodyPr/>
          <a:lstStyle/>
          <a:p>
            <a:r>
              <a:rPr lang="en-US" sz="3600" b="0" i="0" u="none" strike="noStrike" baseline="0" dirty="0">
                <a:latin typeface="AdvOTd1f5cc91.B"/>
              </a:rPr>
              <a:t>Bleeding and coagulation disorders</a:t>
            </a:r>
            <a:endParaRPr lang="fa-IR" sz="3600" dirty="0"/>
          </a:p>
        </p:txBody>
      </p:sp>
      <p:sp>
        <p:nvSpPr>
          <p:cNvPr id="3" name="Content Placeholder 2">
            <a:extLst>
              <a:ext uri="{FF2B5EF4-FFF2-40B4-BE49-F238E27FC236}">
                <a16:creationId xmlns:a16="http://schemas.microsoft.com/office/drawing/2014/main" xmlns="" id="{8E636EA1-6EB7-4969-AF5C-9077CF435B04}"/>
              </a:ext>
            </a:extLst>
          </p:cNvPr>
          <p:cNvSpPr>
            <a:spLocks noGrp="1"/>
          </p:cNvSpPr>
          <p:nvPr>
            <p:ph idx="1"/>
          </p:nvPr>
        </p:nvSpPr>
        <p:spPr>
          <a:xfrm>
            <a:off x="517158" y="1759841"/>
            <a:ext cx="9951550" cy="4195481"/>
          </a:xfrm>
        </p:spPr>
        <p:txBody>
          <a:bodyPr>
            <a:normAutofit/>
          </a:bodyPr>
          <a:lstStyle/>
          <a:p>
            <a:pPr algn="l" rtl="0"/>
            <a:r>
              <a:rPr lang="en-US" sz="2400" dirty="0"/>
              <a:t>In a hemophilia patient, the COVID-19 clinical manifestations were similar to other patients, and there were no bleeding events.</a:t>
            </a:r>
          </a:p>
          <a:p>
            <a:pPr algn="l" rtl="0"/>
            <a:r>
              <a:rPr lang="en-US" sz="2400" dirty="0"/>
              <a:t>It is not certain if patients with idiopathic ITP or TTP are at increased risk of COVID-19 or if they would get more severe disease. </a:t>
            </a:r>
          </a:p>
          <a:p>
            <a:pPr algn="l" rtl="0"/>
            <a:r>
              <a:rPr lang="en-US" sz="2400" dirty="0"/>
              <a:t>If the patient is receiving immunosuppressive drugs, extra care may be advisable.</a:t>
            </a:r>
            <a:endParaRPr lang="fa-IR" sz="2400" dirty="0"/>
          </a:p>
        </p:txBody>
      </p:sp>
    </p:spTree>
    <p:extLst>
      <p:ext uri="{BB962C8B-B14F-4D97-AF65-F5344CB8AC3E}">
        <p14:creationId xmlns:p14="http://schemas.microsoft.com/office/powerpoint/2010/main" val="4003364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B2CEC-6394-4865-AECE-F0BD94529D53}"/>
              </a:ext>
            </a:extLst>
          </p:cNvPr>
          <p:cNvSpPr>
            <a:spLocks noGrp="1"/>
          </p:cNvSpPr>
          <p:nvPr>
            <p:ph type="title"/>
          </p:nvPr>
        </p:nvSpPr>
        <p:spPr/>
        <p:txBody>
          <a:bodyPr/>
          <a:lstStyle/>
          <a:p>
            <a:r>
              <a:rPr lang="en-US" sz="3200" dirty="0">
                <a:latin typeface="AdvOTd1f5cc91.B"/>
              </a:rPr>
              <a:t>ABO blood groups</a:t>
            </a:r>
            <a:endParaRPr lang="fa-IR" sz="3200" dirty="0"/>
          </a:p>
        </p:txBody>
      </p:sp>
      <p:sp>
        <p:nvSpPr>
          <p:cNvPr id="3" name="Content Placeholder 2">
            <a:extLst>
              <a:ext uri="{FF2B5EF4-FFF2-40B4-BE49-F238E27FC236}">
                <a16:creationId xmlns:a16="http://schemas.microsoft.com/office/drawing/2014/main" xmlns="" id="{ECACAFB8-B9B5-4C38-9904-A9969FF194AB}"/>
              </a:ext>
            </a:extLst>
          </p:cNvPr>
          <p:cNvSpPr>
            <a:spLocks noGrp="1"/>
          </p:cNvSpPr>
          <p:nvPr>
            <p:ph idx="1"/>
          </p:nvPr>
        </p:nvSpPr>
        <p:spPr>
          <a:xfrm>
            <a:off x="1103312" y="2299104"/>
            <a:ext cx="8946541" cy="1604682"/>
          </a:xfrm>
        </p:spPr>
        <p:txBody>
          <a:bodyPr>
            <a:normAutofit/>
          </a:bodyPr>
          <a:lstStyle/>
          <a:p>
            <a:pPr marL="0" indent="0" algn="l" rtl="0">
              <a:buNone/>
            </a:pPr>
            <a:r>
              <a:rPr lang="en-US" sz="2400" dirty="0"/>
              <a:t>A number of studies have suggested an association between ABO blood groups and SARS-CoV-2 infection risk, with group O individuals having a lower risk</a:t>
            </a:r>
            <a:endParaRPr lang="fa-IR" sz="2400" dirty="0"/>
          </a:p>
        </p:txBody>
      </p:sp>
    </p:spTree>
    <p:extLst>
      <p:ext uri="{BB962C8B-B14F-4D97-AF65-F5344CB8AC3E}">
        <p14:creationId xmlns:p14="http://schemas.microsoft.com/office/powerpoint/2010/main" val="1005017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AE30B-44DF-48CF-BC8A-DB278512183F}"/>
              </a:ext>
            </a:extLst>
          </p:cNvPr>
          <p:cNvSpPr>
            <a:spLocks noGrp="1"/>
          </p:cNvSpPr>
          <p:nvPr>
            <p:ph type="title"/>
          </p:nvPr>
        </p:nvSpPr>
        <p:spPr/>
        <p:txBody>
          <a:bodyPr/>
          <a:lstStyle/>
          <a:p>
            <a:r>
              <a:rPr lang="en-US" sz="3600" b="0" i="0" u="none" strike="noStrike" baseline="0" dirty="0">
                <a:latin typeface="AdvOT7fe89a09"/>
              </a:rPr>
              <a:t>TRANSFUSION AND COVID-19</a:t>
            </a:r>
            <a:endParaRPr lang="fa-IR" sz="3600" dirty="0"/>
          </a:p>
        </p:txBody>
      </p:sp>
      <p:sp>
        <p:nvSpPr>
          <p:cNvPr id="3" name="Content Placeholder 2">
            <a:extLst>
              <a:ext uri="{FF2B5EF4-FFF2-40B4-BE49-F238E27FC236}">
                <a16:creationId xmlns:a16="http://schemas.microsoft.com/office/drawing/2014/main" xmlns="" id="{DC7A0A28-C5AF-4162-98E7-F44C18EC8494}"/>
              </a:ext>
            </a:extLst>
          </p:cNvPr>
          <p:cNvSpPr>
            <a:spLocks noGrp="1"/>
          </p:cNvSpPr>
          <p:nvPr>
            <p:ph idx="1"/>
          </p:nvPr>
        </p:nvSpPr>
        <p:spPr>
          <a:xfrm>
            <a:off x="657835" y="2041196"/>
            <a:ext cx="10057057" cy="3386590"/>
          </a:xfrm>
        </p:spPr>
        <p:txBody>
          <a:bodyPr>
            <a:normAutofit/>
          </a:bodyPr>
          <a:lstStyle/>
          <a:p>
            <a:pPr marL="0" indent="0" algn="l" rtl="0">
              <a:buNone/>
            </a:pPr>
            <a:r>
              <a:rPr lang="en-US" sz="2400" dirty="0"/>
              <a:t>The requirement of transfusions is low in patients with COVID-19 including severe cases. In a retrospective study 13.4% hospitalized COVID-19 patients received transfusions, of which 11% received RBCs and less than 2% received each of the other components such as platelets or plasma. This study showed that hospitalized COVID-19 patients had a lower requirement for transfusions than other hospitalized patients</a:t>
            </a:r>
            <a:endParaRPr lang="fa-IR" sz="2400" dirty="0"/>
          </a:p>
        </p:txBody>
      </p:sp>
    </p:spTree>
    <p:extLst>
      <p:ext uri="{BB962C8B-B14F-4D97-AF65-F5344CB8AC3E}">
        <p14:creationId xmlns:p14="http://schemas.microsoft.com/office/powerpoint/2010/main" val="3321986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967CCB1-ED66-48E3-ABA5-E91600751A1A}"/>
              </a:ext>
            </a:extLst>
          </p:cNvPr>
          <p:cNvSpPr>
            <a:spLocks noGrp="1"/>
          </p:cNvSpPr>
          <p:nvPr>
            <p:ph idx="4294967295"/>
          </p:nvPr>
        </p:nvSpPr>
        <p:spPr>
          <a:xfrm>
            <a:off x="574430" y="1079623"/>
            <a:ext cx="9898063" cy="4195762"/>
          </a:xfrm>
        </p:spPr>
        <p:txBody>
          <a:bodyPr>
            <a:noAutofit/>
          </a:bodyPr>
          <a:lstStyle/>
          <a:p>
            <a:pPr algn="l" rtl="0"/>
            <a:r>
              <a:rPr lang="en-US" sz="2400" b="0" i="0" u="none" strike="noStrike" baseline="0" dirty="0">
                <a:latin typeface="Times New Roman" panose="02020603050405020304" pitchFamily="18" charset="0"/>
              </a:rPr>
              <a:t>During the incubation period, usually ranging from 1 to 14 days, and during the early phase of the disease, when non-specific symptoms are present, peripheral blood leukocyte and lymphocyte counts are normal or slightly reduced</a:t>
            </a:r>
          </a:p>
          <a:p>
            <a:pPr algn="l" rtl="0"/>
            <a:r>
              <a:rPr lang="en-US" sz="2400" b="0" i="0" u="none" strike="noStrike" baseline="0" dirty="0">
                <a:latin typeface="Times New Roman" panose="02020603050405020304" pitchFamily="18" charset="0"/>
              </a:rPr>
              <a:t>Following viremia, SARS-CoV-2 primarily affects the tissues expressing high levels of ACE2 including the lungs, heart and gastrointestinal tract. Approximately 7 to 14 days from the onset of the initial symptoms, there is a surge in the clinical manifestations of the disease with a pronounced systemic increase of inflammatory mediators and cytokines, which may even be characterized as a “cytokine storm”. At this point, significant lymphopenia becomes evident</a:t>
            </a:r>
            <a:endParaRPr lang="fa-IR" sz="2400" dirty="0"/>
          </a:p>
        </p:txBody>
      </p:sp>
    </p:spTree>
    <p:extLst>
      <p:ext uri="{BB962C8B-B14F-4D97-AF65-F5344CB8AC3E}">
        <p14:creationId xmlns:p14="http://schemas.microsoft.com/office/powerpoint/2010/main" val="2520262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577680" y="1140920"/>
            <a:ext cx="10601341" cy="710067"/>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r>
              <a:rPr lang="en-US" sz="1400" b="0" strike="noStrike" spc="-1" dirty="0" smtClean="0">
                <a:solidFill>
                  <a:srgbClr val="FFFFFF"/>
                </a:solidFill>
                <a:latin typeface="Arial"/>
              </a:rPr>
              <a:t>1 </a:t>
            </a:r>
            <a:r>
              <a:rPr lang="en-US" sz="2400" i="1" spc="-1" dirty="0">
                <a:solidFill>
                  <a:srgbClr val="FFFFFF"/>
                </a:solidFill>
                <a:latin typeface="Arial"/>
              </a:rPr>
              <a:t>Managing Cancer Care during the </a:t>
            </a:r>
            <a:r>
              <a:rPr lang="en-US" sz="4000" i="1" spc="-1" dirty="0">
                <a:solidFill>
                  <a:srgbClr val="FFFFFF"/>
                </a:solidFill>
                <a:latin typeface="Arial"/>
              </a:rPr>
              <a:t>COVID-19</a:t>
            </a:r>
            <a:r>
              <a:rPr lang="en-US" sz="2400" i="1" spc="-1" dirty="0">
                <a:solidFill>
                  <a:srgbClr val="FFFFFF"/>
                </a:solidFill>
                <a:latin typeface="Arial"/>
              </a:rPr>
              <a:t> Pandemic and Beyond</a:t>
            </a:r>
            <a:endParaRPr lang="en-US" sz="2400" b="0" strike="noStrike" spc="-1" dirty="0">
              <a:solidFill>
                <a:srgbClr val="FFFFFF"/>
              </a:solidFill>
              <a:latin typeface="Arial"/>
            </a:endParaRPr>
          </a:p>
        </p:txBody>
      </p:sp>
      <p:pic>
        <p:nvPicPr>
          <p:cNvPr id="48" name="Main graphic"/>
          <p:cNvPicPr/>
          <p:nvPr/>
        </p:nvPicPr>
        <p:blipFill>
          <a:blip r:embed="rId3"/>
          <a:stretch/>
        </p:blipFill>
        <p:spPr>
          <a:xfrm>
            <a:off x="1404945" y="2115109"/>
            <a:ext cx="8946810" cy="3699537"/>
          </a:xfrm>
          <a:prstGeom prst="rect">
            <a:avLst/>
          </a:prstGeom>
          <a:ln>
            <a:noFill/>
          </a:ln>
        </p:spPr>
      </p:pic>
      <p:sp>
        <p:nvSpPr>
          <p:cNvPr id="49" name="TextShape 2"/>
          <p:cNvSpPr txBox="1"/>
          <p:nvPr/>
        </p:nvSpPr>
        <p:spPr>
          <a:xfrm>
            <a:off x="1270080" y="6477120"/>
            <a:ext cx="11006400" cy="231120"/>
          </a:xfrm>
          <a:prstGeom prst="rect">
            <a:avLst/>
          </a:prstGeom>
          <a:noFill/>
          <a:ln>
            <a:noFill/>
          </a:ln>
        </p:spPr>
        <p:txBody>
          <a:bodyPr lIns="90000" tIns="45000" rIns="90000" bIns="45000">
            <a:spAutoFit/>
          </a:bodyPr>
          <a:lstStyle/>
          <a:p>
            <a:r>
              <a:rPr lang="en-US" sz="900" b="0" i="1" strike="noStrike" spc="-1">
                <a:solidFill>
                  <a:srgbClr val="FFFFFF"/>
                </a:solidFill>
                <a:latin typeface="Arial"/>
              </a:rPr>
              <a:t>Trends in Cancer</a:t>
            </a:r>
            <a:r>
              <a:rPr lang="en-US" sz="900" b="0" strike="noStrike" spc="-1">
                <a:solidFill>
                  <a:srgbClr val="FFFFFF"/>
                </a:solidFill>
                <a:latin typeface="Arial"/>
              </a:rPr>
              <a:t> 2020 6533-535DOI: (10.1016/j.trecan.2020.04.005) </a:t>
            </a:r>
          </a:p>
        </p:txBody>
      </p:sp>
      <p:sp>
        <p:nvSpPr>
          <p:cNvPr id="50" name="TextShape 3"/>
          <p:cNvSpPr txBox="1"/>
          <p:nvPr/>
        </p:nvSpPr>
        <p:spPr>
          <a:xfrm>
            <a:off x="1270080" y="6624000"/>
            <a:ext cx="7408320" cy="231120"/>
          </a:xfrm>
          <a:prstGeom prst="rect">
            <a:avLst/>
          </a:prstGeom>
          <a:noFill/>
          <a:ln>
            <a:noFill/>
          </a:ln>
        </p:spPr>
        <p:txBody>
          <a:bodyPr lIns="90000" tIns="46800" rIns="90000" bIns="46800" anchor="ctr">
            <a:spAutoFit/>
          </a:bodyPr>
          <a:lstStyle/>
          <a:p>
            <a:r>
              <a:rPr lang="en-US" sz="900" b="0" strike="noStrike" spc="-1">
                <a:solidFill>
                  <a:srgbClr val="FFFFFF"/>
                </a:solidFill>
                <a:latin typeface="Arial"/>
              </a:rPr>
              <a:t>Copyright © 2020 Elsevier Inc.</a:t>
            </a:r>
            <a:r>
              <a:rPr lang="en-US" sz="900" b="0" strike="noStrike" spc="-1">
                <a:solidFill>
                  <a:srgbClr val="FFFFFF"/>
                </a:solidFill>
                <a:latin typeface="Arial"/>
                <a:hlinkClick r:id="rId4"/>
              </a:rPr>
              <a:t> Terms and Conditions</a:t>
            </a:r>
            <a:endParaRPr lang="en-US" sz="900" b="0" strike="noStrike" spc="-1">
              <a:solidFill>
                <a:srgbClr val="FFFFFF"/>
              </a:solidFill>
              <a:latin typeface="Arial"/>
            </a:endParaRPr>
          </a:p>
        </p:txBody>
      </p:sp>
      <p:pic>
        <p:nvPicPr>
          <p:cNvPr id="51" name="Logo"/>
          <p:cNvPicPr/>
          <p:nvPr/>
        </p:nvPicPr>
        <p:blipFill>
          <a:blip r:embed="rId5"/>
          <a:stretch/>
        </p:blipFill>
        <p:spPr>
          <a:xfrm>
            <a:off x="105600" y="6212880"/>
            <a:ext cx="944160" cy="496440"/>
          </a:xfrm>
          <a:prstGeom prst="rect">
            <a:avLst/>
          </a:prstGeom>
          <a:ln>
            <a:noFill/>
          </a:ln>
        </p:spPr>
      </p:pic>
    </p:spTree>
    <p:extLst>
      <p:ext uri="{BB962C8B-B14F-4D97-AF65-F5344CB8AC3E}">
        <p14:creationId xmlns:p14="http://schemas.microsoft.com/office/powerpoint/2010/main" val="2826336184"/>
      </p:ext>
    </p:extLst>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107" y="1641230"/>
            <a:ext cx="9226062" cy="3108543"/>
          </a:xfrm>
          <a:prstGeom prst="rect">
            <a:avLst/>
          </a:prstGeom>
        </p:spPr>
        <p:txBody>
          <a:bodyPr wrap="square">
            <a:spAutoFit/>
          </a:bodyPr>
          <a:lstStyle/>
          <a:p>
            <a:r>
              <a:rPr lang="en-US" sz="2800" dirty="0"/>
              <a:t>The SKCC approach has also relied heavily on the utilization of outpatient care (including </a:t>
            </a:r>
            <a:r>
              <a:rPr lang="en-US" sz="2800" dirty="0" err="1"/>
              <a:t>telehealth</a:t>
            </a:r>
            <a:r>
              <a:rPr lang="en-US" sz="2800" dirty="0"/>
              <a:t> and home visits) whenever possible, while MNH has opted for an inpatient isolation protocol. We recognize the need to revise and refine these practices as the COVID-19 pandemic evolves, and as we plan for the post-pandemic era of AML care.</a:t>
            </a:r>
          </a:p>
        </p:txBody>
      </p:sp>
    </p:spTree>
    <p:extLst>
      <p:ext uri="{BB962C8B-B14F-4D97-AF65-F5344CB8AC3E}">
        <p14:creationId xmlns:p14="http://schemas.microsoft.com/office/powerpoint/2010/main" val="448621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4740" y="1359882"/>
            <a:ext cx="10222522" cy="3785652"/>
          </a:xfrm>
          <a:prstGeom prst="rect">
            <a:avLst/>
          </a:prstGeom>
        </p:spPr>
        <p:txBody>
          <a:bodyPr wrap="square">
            <a:spAutoFit/>
          </a:bodyPr>
          <a:lstStyle/>
          <a:p>
            <a:r>
              <a:rPr lang="en-US" sz="2400" dirty="0"/>
              <a:t>Caring for patients with AML during the COVID-19 pandemic has presented unique challenges. However, through the rapid development of a set of overarching principles to guide care, changes in standard practices have been implemented in order to protect patients and staff. At both the SKCC and MNH, these principles have hinged on (</a:t>
            </a:r>
            <a:r>
              <a:rPr lang="en-US" sz="2400" dirty="0">
                <a:hlinkClick r:id="rId2"/>
              </a:rPr>
              <a:t>1</a:t>
            </a:r>
            <a:r>
              <a:rPr lang="en-US" sz="2400" dirty="0"/>
              <a:t>) continued provision of standard AML treatment for patients who are curable or require immediate intervention; (</a:t>
            </a:r>
            <a:r>
              <a:rPr lang="en-US" sz="2400" dirty="0">
                <a:hlinkClick r:id="rId3"/>
              </a:rPr>
              <a:t>2</a:t>
            </a:r>
            <a:r>
              <a:rPr lang="en-US" sz="2400" dirty="0"/>
              <a:t>) deferment of treatment for stable, incurable patients; and (</a:t>
            </a:r>
            <a:r>
              <a:rPr lang="en-US" sz="2400" dirty="0">
                <a:hlinkClick r:id="rId4"/>
              </a:rPr>
              <a:t>3</a:t>
            </a:r>
            <a:r>
              <a:rPr lang="en-US" sz="2400" dirty="0"/>
              <a:t>) delivery of robust supportive care services through innovative mechanisms. </a:t>
            </a:r>
          </a:p>
        </p:txBody>
      </p:sp>
    </p:spTree>
    <p:extLst>
      <p:ext uri="{BB962C8B-B14F-4D97-AF65-F5344CB8AC3E}">
        <p14:creationId xmlns:p14="http://schemas.microsoft.com/office/powerpoint/2010/main" val="3163754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884" y="647099"/>
            <a:ext cx="9365156" cy="5170646"/>
          </a:xfrm>
          <a:prstGeom prst="rect">
            <a:avLst/>
          </a:prstGeom>
        </p:spPr>
        <p:txBody>
          <a:bodyPr wrap="square">
            <a:spAutoFit/>
          </a:bodyPr>
          <a:lstStyle/>
          <a:p>
            <a:pPr>
              <a:lnSpc>
                <a:spcPts val="2880"/>
              </a:lnSpc>
              <a:spcAft>
                <a:spcPts val="1200"/>
              </a:spcAft>
            </a:pPr>
            <a:r>
              <a:rPr lang="en-US" sz="2400" b="0" i="0" dirty="0">
                <a:effectLst/>
                <a:latin typeface="Lato" panose="020F0502020204030203" pitchFamily="34" charset="0"/>
              </a:rPr>
              <a:t>Most people are able to get the COVID-19 vaccine, once supplies allow for their priority group to be vaccinated. But, a few groups of people should not get the vaccine, and some others should consult with their doctor or follow special procedures.</a:t>
            </a:r>
          </a:p>
          <a:p>
            <a:pPr>
              <a:lnSpc>
                <a:spcPts val="2880"/>
              </a:lnSpc>
              <a:spcAft>
                <a:spcPts val="1200"/>
              </a:spcAft>
            </a:pPr>
            <a:r>
              <a:rPr lang="en-US" sz="2800" b="1" dirty="0">
                <a:effectLst/>
                <a:latin typeface="Lato Black" panose="020F0502020204030203" pitchFamily="34" charset="0"/>
                <a:ea typeface="Lato Black" panose="020F0502020204030203" pitchFamily="34" charset="0"/>
                <a:cs typeface="Lato Black" panose="020F0502020204030203" pitchFamily="34" charset="0"/>
              </a:rPr>
              <a:t>People who should NOT get the COVID-19 vaccine</a:t>
            </a:r>
          </a:p>
          <a:p>
            <a:pPr marL="160020" indent="-160020">
              <a:lnSpc>
                <a:spcPts val="2880"/>
              </a:lnSpc>
              <a:spcAft>
                <a:spcPts val="1200"/>
              </a:spcAft>
              <a:buFont typeface="Arial" panose="020B0604020202020204" pitchFamily="34" charset="0"/>
              <a:buChar char="•"/>
            </a:pPr>
            <a:r>
              <a:rPr lang="en-US" sz="2400" b="0" i="0" dirty="0">
                <a:effectLst/>
                <a:latin typeface="Lato" panose="020F0502020204030203" pitchFamily="34" charset="0"/>
              </a:rPr>
              <a:t>Anyone with a previous severe or immediate allergic reaction (i.e., one that causes anaphylaxis or requires medical intervention) to a COVID-19 mRNA vaccine dose, a vaccine component, or polysorbate.</a:t>
            </a:r>
          </a:p>
          <a:p>
            <a:pPr marL="160020" indent="-160020">
              <a:lnSpc>
                <a:spcPts val="2880"/>
              </a:lnSpc>
              <a:spcAft>
                <a:spcPts val="1200"/>
              </a:spcAft>
              <a:buFont typeface="Arial" panose="020B0604020202020204" pitchFamily="34" charset="0"/>
              <a:buChar char="•"/>
            </a:pPr>
            <a:r>
              <a:rPr lang="en-US" sz="2400" b="0" i="0" dirty="0">
                <a:effectLst/>
                <a:latin typeface="Lato" panose="020F0502020204030203" pitchFamily="34" charset="0"/>
              </a:rPr>
              <a:t>Those younger than 16 years of age.</a:t>
            </a:r>
          </a:p>
          <a:p>
            <a:pPr marL="160020" indent="-160020">
              <a:lnSpc>
                <a:spcPts val="2880"/>
              </a:lnSpc>
              <a:spcAft>
                <a:spcPts val="1200"/>
              </a:spcAft>
              <a:buFont typeface="Arial" panose="020B0604020202020204" pitchFamily="34" charset="0"/>
              <a:buChar char="•"/>
            </a:pPr>
            <a:r>
              <a:rPr lang="en-US" sz="2400" b="0" i="0" dirty="0">
                <a:effectLst/>
                <a:latin typeface="Lato" panose="020F0502020204030203" pitchFamily="34" charset="0"/>
              </a:rPr>
              <a:t>People currently isolating or experiencing symptoms of COVID-19; these people can get vaccinated once they are </a:t>
            </a:r>
            <a:r>
              <a:rPr lang="en-US" sz="2400" b="0" i="0" u="none" strike="noStrike" dirty="0">
                <a:effectLst/>
                <a:latin typeface="Lato" panose="020F0502020204030203" pitchFamily="34" charset="0"/>
                <a:hlinkClick r:id="rId2"/>
              </a:rPr>
              <a:t>finished isolation</a:t>
            </a:r>
            <a:r>
              <a:rPr lang="en-US" sz="2400" b="0" i="0" dirty="0">
                <a:effectLst/>
                <a:latin typeface="Lato" panose="020F0502020204030203" pitchFamily="34" charset="0"/>
              </a:rPr>
              <a:t> and their primary symptoms have resolved</a:t>
            </a:r>
            <a:r>
              <a:rPr lang="en-US" b="0" i="0" dirty="0">
                <a:effectLst/>
                <a:latin typeface="Georgia" panose="02040502050405020303" pitchFamily="18" charset="0"/>
              </a:rPr>
              <a:t>.</a:t>
            </a:r>
          </a:p>
        </p:txBody>
      </p:sp>
    </p:spTree>
    <p:extLst>
      <p:ext uri="{BB962C8B-B14F-4D97-AF65-F5344CB8AC3E}">
        <p14:creationId xmlns:p14="http://schemas.microsoft.com/office/powerpoint/2010/main" val="2331836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523" y="896790"/>
            <a:ext cx="9227429" cy="4131900"/>
          </a:xfrm>
          <a:prstGeom prst="rect">
            <a:avLst/>
          </a:prstGeom>
        </p:spPr>
        <p:txBody>
          <a:bodyPr wrap="square">
            <a:spAutoFit/>
          </a:bodyPr>
          <a:lstStyle/>
          <a:p>
            <a:pPr>
              <a:lnSpc>
                <a:spcPts val="2480"/>
              </a:lnSpc>
              <a:spcAft>
                <a:spcPts val="1800"/>
              </a:spcAft>
            </a:pPr>
            <a:r>
              <a:rPr lang="en-US" sz="2800" b="1" dirty="0">
                <a:latin typeface="Lato Black" panose="020F0502020204030203" pitchFamily="34" charset="0"/>
                <a:ea typeface="Lato Black" panose="020F0502020204030203" pitchFamily="34" charset="0"/>
                <a:cs typeface="Lato Black" panose="020F0502020204030203" pitchFamily="34" charset="0"/>
              </a:rPr>
              <a:t>People who may get the vaccine after considering risks and benefits and/or consulting with their healthcare provider</a:t>
            </a:r>
          </a:p>
          <a:p>
            <a:pPr marL="160020" indent="-160020">
              <a:lnSpc>
                <a:spcPts val="2480"/>
              </a:lnSpc>
              <a:spcAft>
                <a:spcPts val="1800"/>
              </a:spcAft>
              <a:buFont typeface="Arial" panose="020B0604020202020204" pitchFamily="34" charset="0"/>
              <a:buChar char="•"/>
            </a:pPr>
            <a:r>
              <a:rPr lang="en-US" sz="2400" dirty="0">
                <a:latin typeface="Lato" panose="020F0502020204030203" pitchFamily="34" charset="0"/>
              </a:rPr>
              <a:t>Individuals with a history of severe or immediate allergic reaction to any vaccine or injectable medication (These individuals should be observed for 30 minutes after receipt of the vaccine.)</a:t>
            </a:r>
          </a:p>
          <a:p>
            <a:pPr marL="160020" indent="-160020">
              <a:lnSpc>
                <a:spcPts val="2480"/>
              </a:lnSpc>
              <a:spcAft>
                <a:spcPts val="1800"/>
              </a:spcAft>
              <a:buFont typeface="Arial" panose="020B0604020202020204" pitchFamily="34" charset="0"/>
              <a:buChar char="•"/>
            </a:pPr>
            <a:r>
              <a:rPr lang="en-US" sz="2400" dirty="0">
                <a:latin typeface="Lato" panose="020F0502020204030203" pitchFamily="34" charset="0"/>
              </a:rPr>
              <a:t>Pregnant women</a:t>
            </a:r>
          </a:p>
          <a:p>
            <a:pPr marL="160020" indent="-160020">
              <a:lnSpc>
                <a:spcPts val="2480"/>
              </a:lnSpc>
              <a:spcAft>
                <a:spcPts val="1800"/>
              </a:spcAft>
              <a:buFont typeface="Arial" panose="020B0604020202020204" pitchFamily="34" charset="0"/>
              <a:buChar char="•"/>
            </a:pPr>
            <a:r>
              <a:rPr lang="en-US" sz="2400" dirty="0">
                <a:latin typeface="Lato" panose="020F0502020204030203" pitchFamily="34" charset="0"/>
              </a:rPr>
              <a:t>People with certain immune-compromising conditions</a:t>
            </a:r>
          </a:p>
          <a:p>
            <a:pPr marL="160020" indent="-160020">
              <a:lnSpc>
                <a:spcPts val="2480"/>
              </a:lnSpc>
              <a:spcAft>
                <a:spcPts val="1800"/>
              </a:spcAft>
              <a:buFont typeface="Arial" panose="020B0604020202020204" pitchFamily="34" charset="0"/>
              <a:buChar char="•"/>
            </a:pPr>
            <a:r>
              <a:rPr lang="en-US" sz="2400" dirty="0">
                <a:latin typeface="Lato" panose="020F0502020204030203" pitchFamily="34" charset="0"/>
              </a:rPr>
              <a:t>Breastfeeding women</a:t>
            </a:r>
          </a:p>
          <a:p>
            <a:pPr marL="160020" indent="-160020">
              <a:lnSpc>
                <a:spcPts val="2480"/>
              </a:lnSpc>
              <a:spcAft>
                <a:spcPts val="1800"/>
              </a:spcAft>
              <a:buFont typeface="Arial" panose="020B0604020202020204" pitchFamily="34" charset="0"/>
              <a:buChar char="•"/>
            </a:pPr>
            <a:r>
              <a:rPr lang="en-US" sz="2400" dirty="0">
                <a:latin typeface="Lato" panose="020F0502020204030203" pitchFamily="34" charset="0"/>
              </a:rPr>
              <a:t>People on anticoagulants</a:t>
            </a:r>
          </a:p>
        </p:txBody>
      </p:sp>
    </p:spTree>
    <p:extLst>
      <p:ext uri="{BB962C8B-B14F-4D97-AF65-F5344CB8AC3E}">
        <p14:creationId xmlns:p14="http://schemas.microsoft.com/office/powerpoint/2010/main" val="156434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232" y="766732"/>
            <a:ext cx="9533308" cy="4708981"/>
          </a:xfrm>
          <a:prstGeom prst="rect">
            <a:avLst/>
          </a:prstGeom>
        </p:spPr>
        <p:txBody>
          <a:bodyPr wrap="square">
            <a:spAutoFit/>
          </a:bodyPr>
          <a:lstStyle/>
          <a:p>
            <a:pPr>
              <a:lnSpc>
                <a:spcPts val="2400"/>
              </a:lnSpc>
              <a:spcAft>
                <a:spcPts val="1200"/>
              </a:spcAft>
            </a:pPr>
            <a:r>
              <a:rPr lang="en-US" sz="2800" b="1" dirty="0">
                <a:effectLst/>
                <a:latin typeface="Lato Black" panose="020F0502020204030203" pitchFamily="34" charset="0"/>
                <a:ea typeface="Lato Black" panose="020F0502020204030203" pitchFamily="34" charset="0"/>
                <a:cs typeface="Lato Black" panose="020F0502020204030203" pitchFamily="34" charset="0"/>
              </a:rPr>
              <a:t>People who should follow special procedures</a:t>
            </a:r>
          </a:p>
          <a:p>
            <a:pPr marL="160020" indent="-160020">
              <a:lnSpc>
                <a:spcPts val="2400"/>
              </a:lnSpc>
              <a:spcAft>
                <a:spcPts val="1200"/>
              </a:spcAft>
              <a:buFont typeface="Arial" panose="020B0604020202020204" pitchFamily="34" charset="0"/>
              <a:buChar char="•"/>
            </a:pPr>
            <a:r>
              <a:rPr lang="en-US" sz="2000" b="0" i="0" dirty="0">
                <a:effectLst/>
                <a:latin typeface="Lato" panose="020F0502020204030203" pitchFamily="34" charset="0"/>
              </a:rPr>
              <a:t>Someone with a history of severe or immediate allergic reaction (requiring medical intervention) to anything other than a vaccine or injectable medication can get the vaccine, but they should remain at the vaccination location for medical observation for 30 minutes after receipt of the vaccine.</a:t>
            </a:r>
          </a:p>
          <a:p>
            <a:pPr marL="160020" indent="-160020">
              <a:lnSpc>
                <a:spcPts val="2400"/>
              </a:lnSpc>
              <a:spcAft>
                <a:spcPts val="1200"/>
              </a:spcAft>
              <a:buFont typeface="Arial" panose="020B0604020202020204" pitchFamily="34" charset="0"/>
              <a:buChar char="•"/>
            </a:pPr>
            <a:r>
              <a:rPr lang="en-US" sz="2000" b="0" i="0" dirty="0">
                <a:effectLst/>
                <a:latin typeface="Lato" panose="020F0502020204030203" pitchFamily="34" charset="0"/>
              </a:rPr>
              <a:t>People who recently had COVID-19 and were treated with antibody-based therapies (e.g., monoclonal antibodies or convalescent plasma) should wait until 90 days after treatment to be vaccinated.</a:t>
            </a:r>
          </a:p>
          <a:p>
            <a:pPr marL="160020" indent="-160020">
              <a:lnSpc>
                <a:spcPts val="2400"/>
              </a:lnSpc>
              <a:spcAft>
                <a:spcPts val="1200"/>
              </a:spcAft>
              <a:buFont typeface="Arial" panose="020B0604020202020204" pitchFamily="34" charset="0"/>
              <a:buChar char="•"/>
            </a:pPr>
            <a:r>
              <a:rPr lang="en-US" sz="2000" b="0" i="0" dirty="0">
                <a:effectLst/>
                <a:latin typeface="Lato" panose="020F0502020204030203" pitchFamily="34" charset="0"/>
              </a:rPr>
              <a:t>People with a known COVID-19 exposure should wait until their quarantine is over before getting vaccinated </a:t>
            </a:r>
            <a:endParaRPr lang="en-US" sz="2000" dirty="0">
              <a:latin typeface="Lato" panose="020F0502020204030203" pitchFamily="34" charset="0"/>
            </a:endParaRPr>
          </a:p>
          <a:p>
            <a:pPr marL="160020" indent="-160020">
              <a:lnSpc>
                <a:spcPts val="2400"/>
              </a:lnSpc>
              <a:spcAft>
                <a:spcPts val="1200"/>
              </a:spcAft>
              <a:buFont typeface="Arial" panose="020B0604020202020204" pitchFamily="34" charset="0"/>
              <a:buChar char="•"/>
            </a:pPr>
            <a:r>
              <a:rPr lang="en-US" sz="2000" b="0" i="0" dirty="0">
                <a:effectLst/>
                <a:latin typeface="Lato" panose="020F0502020204030203" pitchFamily="34" charset="0"/>
              </a:rPr>
              <a:t>People who got another vaccine (non-COVID-19 vaccine) should wait at least 14 days before getting COVID-19 vaccine. Likewise, if a person got the COVID-19 vaccine, they should wait at least 14 days before getting any other vaccines (non-COVID-19 vaccines).</a:t>
            </a:r>
          </a:p>
        </p:txBody>
      </p:sp>
    </p:spTree>
    <p:extLst>
      <p:ext uri="{BB962C8B-B14F-4D97-AF65-F5344CB8AC3E}">
        <p14:creationId xmlns:p14="http://schemas.microsoft.com/office/powerpoint/2010/main" val="292482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7F92D3E-6514-40B4-804A-5856A31DF83B}"/>
              </a:ext>
            </a:extLst>
          </p:cNvPr>
          <p:cNvSpPr>
            <a:spLocks noGrp="1"/>
          </p:cNvSpPr>
          <p:nvPr>
            <p:ph idx="4294967295"/>
          </p:nvPr>
        </p:nvSpPr>
        <p:spPr>
          <a:xfrm>
            <a:off x="820614" y="903777"/>
            <a:ext cx="9741877" cy="4195762"/>
          </a:xfrm>
        </p:spPr>
        <p:txBody>
          <a:bodyPr>
            <a:normAutofit/>
          </a:bodyPr>
          <a:lstStyle/>
          <a:p>
            <a:pPr algn="l" rtl="0"/>
            <a:r>
              <a:rPr lang="en-US" sz="2400" b="0" i="0" dirty="0">
                <a:effectLst/>
                <a:latin typeface="Times New Roman" panose="02020603050405020304" pitchFamily="18" charset="0"/>
              </a:rPr>
              <a:t>The most common hematological findings include lymphocytopenia, neutrophilia , eosinopenia, mild thrombocytopenia and, less frequently, thrombocytosis. The presence of reactive lymphocytes has been reported only occasionally. The leukocyte count may be normal, reduced or increased.</a:t>
            </a:r>
          </a:p>
          <a:p>
            <a:pPr algn="l" rtl="0"/>
            <a:r>
              <a:rPr lang="en-US" sz="2400" b="0" i="0" dirty="0">
                <a:effectLst/>
                <a:latin typeface="Times New Roman" panose="02020603050405020304" pitchFamily="18" charset="0"/>
              </a:rPr>
              <a:t>Leukocytosis, lymphopenia and thrombocytopenia are associated with greater severity and even fatality in COVID-19 cases. </a:t>
            </a:r>
            <a:endParaRPr lang="fa-IR" sz="2400" dirty="0"/>
          </a:p>
        </p:txBody>
      </p:sp>
    </p:spTree>
    <p:extLst>
      <p:ext uri="{BB962C8B-B14F-4D97-AF65-F5344CB8AC3E}">
        <p14:creationId xmlns:p14="http://schemas.microsoft.com/office/powerpoint/2010/main" val="392577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EBE87332-8057-40DB-8289-BD1B9173EF1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52438"/>
            <a:ext cx="12192000" cy="5795962"/>
          </a:xfrm>
        </p:spPr>
      </p:pic>
    </p:spTree>
    <p:extLst>
      <p:ext uri="{BB962C8B-B14F-4D97-AF65-F5344CB8AC3E}">
        <p14:creationId xmlns:p14="http://schemas.microsoft.com/office/powerpoint/2010/main" val="2492520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8122B-FD4C-4220-A083-8300060867EC}"/>
              </a:ext>
            </a:extLst>
          </p:cNvPr>
          <p:cNvSpPr>
            <a:spLocks noGrp="1"/>
          </p:cNvSpPr>
          <p:nvPr>
            <p:ph type="title"/>
          </p:nvPr>
        </p:nvSpPr>
        <p:spPr/>
        <p:txBody>
          <a:bodyPr/>
          <a:lstStyle/>
          <a:p>
            <a:r>
              <a:rPr lang="en-US" dirty="0"/>
              <a:t>lymphopenia</a:t>
            </a:r>
            <a:endParaRPr lang="fa-IR" dirty="0"/>
          </a:p>
        </p:txBody>
      </p:sp>
      <p:sp>
        <p:nvSpPr>
          <p:cNvPr id="3" name="Content Placeholder 2">
            <a:extLst>
              <a:ext uri="{FF2B5EF4-FFF2-40B4-BE49-F238E27FC236}">
                <a16:creationId xmlns:a16="http://schemas.microsoft.com/office/drawing/2014/main" xmlns="" id="{F154E1CB-263E-4589-B031-008E628FBA66}"/>
              </a:ext>
            </a:extLst>
          </p:cNvPr>
          <p:cNvSpPr>
            <a:spLocks noGrp="1"/>
          </p:cNvSpPr>
          <p:nvPr>
            <p:ph idx="1"/>
          </p:nvPr>
        </p:nvSpPr>
        <p:spPr>
          <a:xfrm>
            <a:off x="704726" y="1537103"/>
            <a:ext cx="10443919" cy="4195481"/>
          </a:xfrm>
        </p:spPr>
        <p:txBody>
          <a:bodyPr>
            <a:noAutofit/>
          </a:bodyPr>
          <a:lstStyle/>
          <a:p>
            <a:pPr algn="l" rtl="0"/>
            <a:r>
              <a:rPr lang="en-US" b="0" i="0" u="none" strike="noStrike" baseline="0" dirty="0">
                <a:latin typeface="Times New Roman" panose="02020603050405020304" pitchFamily="18" charset="0"/>
              </a:rPr>
              <a:t>It has been shown that lymphocytes express the ACE2 receptor on their surface;9 thus SARS-CoV-2 may directly infect those cells and ultimately lead to their lysis. </a:t>
            </a:r>
          </a:p>
          <a:p>
            <a:pPr algn="l" rtl="0"/>
            <a:r>
              <a:rPr lang="en-US" b="0" i="0" u="none" strike="noStrike" baseline="0" dirty="0">
                <a:latin typeface="Times New Roman" panose="02020603050405020304" pitchFamily="18" charset="0"/>
              </a:rPr>
              <a:t>The cytokine storm is characterized by markedly increased levels of interleukins (mostly IL-6, IL-2, IL-7, granulocyte colony stimulating factor, interferon-</a:t>
            </a:r>
            <a:r>
              <a:rPr lang="el-GR" b="0" i="0" u="none" strike="noStrike" baseline="0" dirty="0">
                <a:latin typeface="TimesNewRomanPSMT"/>
              </a:rPr>
              <a:t>γ </a:t>
            </a:r>
            <a:r>
              <a:rPr lang="en-US" b="0" i="0" u="none" strike="noStrike" baseline="0" dirty="0">
                <a:latin typeface="TimesNewRomanPSMT"/>
              </a:rPr>
              <a:t>inducible protein 10, MCP</a:t>
            </a:r>
            <a:r>
              <a:rPr lang="en-US" b="0" i="0" u="none" strike="noStrike" baseline="0" dirty="0">
                <a:latin typeface="Times New Roman" panose="02020603050405020304" pitchFamily="18" charset="0"/>
              </a:rPr>
              <a:t>-1, MIP1-a) and tumor necrosis factor (TNF)-alpha, which may promote lymphocyte apoptosis. </a:t>
            </a:r>
          </a:p>
          <a:p>
            <a:pPr algn="l" rtl="0"/>
            <a:r>
              <a:rPr lang="en-US" b="0" i="0" u="none" strike="noStrike" baseline="0" dirty="0">
                <a:latin typeface="Times New Roman" panose="02020603050405020304" pitchFamily="18" charset="0"/>
              </a:rPr>
              <a:t>Substantial cytokine activation may be also associated with atrophy of lymphoid organs, including the spleen, and further impairs lymphocyte turnover.</a:t>
            </a:r>
          </a:p>
          <a:p>
            <a:pPr algn="l" rtl="0"/>
            <a:r>
              <a:rPr lang="en-US" b="0" i="0" u="none" strike="noStrike" baseline="0" dirty="0">
                <a:latin typeface="Times New Roman" panose="02020603050405020304" pitchFamily="18" charset="0"/>
              </a:rPr>
              <a:t>Coexisting lactic acid acidosis, which may be more prominent among cancer patients who are at increased risk for complications from COVID-19,14 may also inhibit lymphocyte proliferation</a:t>
            </a:r>
          </a:p>
          <a:p>
            <a:pPr algn="l" rtl="0"/>
            <a:r>
              <a:rPr lang="en-US" b="0" i="0" u="none" strike="noStrike" baseline="0" dirty="0">
                <a:latin typeface="AdvOT7fe89a09"/>
              </a:rPr>
              <a:t>The RECOVERY trial gained much attention when it found an 8</a:t>
            </a:r>
            <a:r>
              <a:rPr lang="en-US" b="0" i="0" u="none" strike="noStrike" baseline="0" dirty="0">
                <a:latin typeface="AdvOT7fe89a09+20"/>
              </a:rPr>
              <a:t>–</a:t>
            </a:r>
            <a:r>
              <a:rPr lang="en-US" b="0" i="0" u="none" strike="noStrike" baseline="0" dirty="0">
                <a:latin typeface="AdvOT7fe89a09"/>
              </a:rPr>
              <a:t>26% lower mortality among patients who received 6 mg/day of dexamethasone for up to 10 days</a:t>
            </a:r>
            <a:endParaRPr lang="fa-IR" dirty="0"/>
          </a:p>
        </p:txBody>
      </p:sp>
    </p:spTree>
    <p:extLst>
      <p:ext uri="{BB962C8B-B14F-4D97-AF65-F5344CB8AC3E}">
        <p14:creationId xmlns:p14="http://schemas.microsoft.com/office/powerpoint/2010/main" val="88279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7B455-E582-4F83-9135-D86058ADC611}"/>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8CAD61DA-8E91-4412-AC6B-00E1F44610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04" y="0"/>
            <a:ext cx="12065391" cy="6886379"/>
          </a:xfrm>
        </p:spPr>
      </p:pic>
    </p:spTree>
    <p:extLst>
      <p:ext uri="{BB962C8B-B14F-4D97-AF65-F5344CB8AC3E}">
        <p14:creationId xmlns:p14="http://schemas.microsoft.com/office/powerpoint/2010/main" val="3017674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B3884-41DB-4D46-BFF1-D1F819578D0B}"/>
              </a:ext>
            </a:extLst>
          </p:cNvPr>
          <p:cNvSpPr>
            <a:spLocks noGrp="1"/>
          </p:cNvSpPr>
          <p:nvPr>
            <p:ph type="title"/>
          </p:nvPr>
        </p:nvSpPr>
        <p:spPr/>
        <p:txBody>
          <a:bodyPr/>
          <a:lstStyle/>
          <a:p>
            <a:r>
              <a:rPr lang="en-US" dirty="0"/>
              <a:t>thrombocytopenia</a:t>
            </a:r>
            <a:endParaRPr lang="fa-IR" dirty="0"/>
          </a:p>
        </p:txBody>
      </p:sp>
      <p:sp>
        <p:nvSpPr>
          <p:cNvPr id="3" name="Content Placeholder 2">
            <a:extLst>
              <a:ext uri="{FF2B5EF4-FFF2-40B4-BE49-F238E27FC236}">
                <a16:creationId xmlns:a16="http://schemas.microsoft.com/office/drawing/2014/main" xmlns="" id="{DCE2CEE3-9FAC-4CAE-A7C4-A91B70285E58}"/>
              </a:ext>
            </a:extLst>
          </p:cNvPr>
          <p:cNvSpPr>
            <a:spLocks noGrp="1"/>
          </p:cNvSpPr>
          <p:nvPr>
            <p:ph idx="1"/>
          </p:nvPr>
        </p:nvSpPr>
        <p:spPr>
          <a:xfrm>
            <a:off x="540605" y="1654334"/>
            <a:ext cx="10537703" cy="4195481"/>
          </a:xfrm>
        </p:spPr>
        <p:txBody>
          <a:bodyPr>
            <a:noAutofit/>
          </a:bodyPr>
          <a:lstStyle/>
          <a:p>
            <a:pPr algn="l" rtl="0"/>
            <a:r>
              <a:rPr lang="en-US" sz="2400" dirty="0"/>
              <a:t>The potential reasons for thrombocytopenia include direct effect of SARS-CoV-2 on platelet production, autoimmune destruction of platelets, or increased platelet consumption. Secondary hemophagocytic </a:t>
            </a:r>
            <a:r>
              <a:rPr lang="en-US" sz="2400" dirty="0" err="1"/>
              <a:t>lymphohistiocytosis</a:t>
            </a:r>
            <a:r>
              <a:rPr lang="en-US" sz="2400" dirty="0"/>
              <a:t> causes excessive proliferation and activation of macrophages, and in turn produces a surge in inflammatory cytokines. It has been postulated this cytokine storm damages hematopoietic progenitors and reduces platelet Production</a:t>
            </a:r>
            <a:endParaRPr lang="fa-IR" sz="2400" dirty="0"/>
          </a:p>
          <a:p>
            <a:pPr algn="l" rtl="0"/>
            <a:r>
              <a:rPr lang="en-US" sz="2400" dirty="0"/>
              <a:t>As severe thrombocytopenia is not common in COVID-19 patients, treatment of this aspect is usually not needed</a:t>
            </a:r>
            <a:endParaRPr lang="fa-IR" sz="2400" dirty="0"/>
          </a:p>
        </p:txBody>
      </p:sp>
    </p:spTree>
    <p:extLst>
      <p:ext uri="{BB962C8B-B14F-4D97-AF65-F5344CB8AC3E}">
        <p14:creationId xmlns:p14="http://schemas.microsoft.com/office/powerpoint/2010/main" val="1784207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0740EF-225F-4EC9-82CE-15ADDE8CD00E}"/>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26D7D3E1-4D90-471C-B070-9FA545E34F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49" y="1055077"/>
            <a:ext cx="12094701" cy="3949676"/>
          </a:xfrm>
        </p:spPr>
      </p:pic>
    </p:spTree>
    <p:extLst>
      <p:ext uri="{BB962C8B-B14F-4D97-AF65-F5344CB8AC3E}">
        <p14:creationId xmlns:p14="http://schemas.microsoft.com/office/powerpoint/2010/main" val="1542051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B43780-73EF-409F-85D8-26C05AD50DD1}"/>
              </a:ext>
            </a:extLst>
          </p:cNvPr>
          <p:cNvSpPr>
            <a:spLocks noGrp="1"/>
          </p:cNvSpPr>
          <p:nvPr>
            <p:ph type="title"/>
          </p:nvPr>
        </p:nvSpPr>
        <p:spPr/>
        <p:txBody>
          <a:bodyPr/>
          <a:lstStyle/>
          <a:p>
            <a:r>
              <a:rPr lang="en-US" sz="3200" b="0" i="0" u="none" strike="noStrike" baseline="0" dirty="0">
                <a:latin typeface="AdvOT7fe89a09"/>
              </a:rPr>
              <a:t>RED CELL AND HEMOGLOBIN ABNORMALITIES</a:t>
            </a:r>
            <a:br>
              <a:rPr lang="en-US" sz="3200" b="0" i="0" u="none" strike="noStrike" baseline="0" dirty="0">
                <a:latin typeface="AdvOT7fe89a09"/>
              </a:rPr>
            </a:br>
            <a:r>
              <a:rPr lang="en-US" sz="3200" b="0" i="0" u="none" strike="noStrike" baseline="0" dirty="0">
                <a:latin typeface="AdvOT7fe89a09"/>
              </a:rPr>
              <a:t>IN COVID-19</a:t>
            </a:r>
            <a:endParaRPr lang="fa-IR" sz="3200" dirty="0"/>
          </a:p>
        </p:txBody>
      </p:sp>
      <p:sp>
        <p:nvSpPr>
          <p:cNvPr id="3" name="Content Placeholder 2">
            <a:extLst>
              <a:ext uri="{FF2B5EF4-FFF2-40B4-BE49-F238E27FC236}">
                <a16:creationId xmlns:a16="http://schemas.microsoft.com/office/drawing/2014/main" xmlns="" id="{361528B1-3646-40F6-A37C-3ABF76127229}"/>
              </a:ext>
            </a:extLst>
          </p:cNvPr>
          <p:cNvSpPr>
            <a:spLocks noGrp="1"/>
          </p:cNvSpPr>
          <p:nvPr>
            <p:ph idx="1"/>
          </p:nvPr>
        </p:nvSpPr>
        <p:spPr>
          <a:xfrm>
            <a:off x="515815" y="2052918"/>
            <a:ext cx="10679723" cy="3714835"/>
          </a:xfrm>
        </p:spPr>
        <p:txBody>
          <a:bodyPr>
            <a:noAutofit/>
          </a:bodyPr>
          <a:lstStyle/>
          <a:p>
            <a:pPr algn="l" rtl="0"/>
            <a:r>
              <a:rPr lang="en-US" b="0" i="0" u="none" strike="noStrike" baseline="0" dirty="0">
                <a:latin typeface="AdvOT7fe89a09"/>
              </a:rPr>
              <a:t>A meta-analysis of four studies found hemoglobin concentrations to be lower in severe disease than in mild infections.</a:t>
            </a:r>
          </a:p>
          <a:p>
            <a:pPr algn="l" rtl="0"/>
            <a:r>
              <a:rPr lang="en-US" b="0" i="0" u="none" strike="noStrike" baseline="0" dirty="0">
                <a:latin typeface="AdvOT7fe89a09"/>
              </a:rPr>
              <a:t>A few studies found no signi</a:t>
            </a:r>
            <a:r>
              <a:rPr lang="en-US" b="0" i="0" u="none" strike="noStrike" baseline="0" dirty="0">
                <a:latin typeface="AdvOT7fe89a09+fb"/>
              </a:rPr>
              <a:t>fi</a:t>
            </a:r>
            <a:r>
              <a:rPr lang="en-US" b="0" i="0" u="none" strike="noStrike" baseline="0" dirty="0">
                <a:latin typeface="AdvOT7fe89a09"/>
              </a:rPr>
              <a:t>cant changes in hemoglobin levels in COVID-19 patients.</a:t>
            </a:r>
          </a:p>
          <a:p>
            <a:pPr algn="l" rtl="0"/>
            <a:r>
              <a:rPr lang="en-US" b="0" i="0" u="none" strike="noStrike" baseline="0" dirty="0">
                <a:latin typeface="AdvOT7fe89a09"/>
              </a:rPr>
              <a:t>No signi</a:t>
            </a:r>
            <a:r>
              <a:rPr lang="en-US" b="0" i="0" u="none" strike="noStrike" baseline="0" dirty="0">
                <a:latin typeface="AdvOT7fe89a09+fb"/>
              </a:rPr>
              <a:t>fi</a:t>
            </a:r>
            <a:r>
              <a:rPr lang="en-US" b="0" i="0" u="none" strike="noStrike" baseline="0" dirty="0">
                <a:latin typeface="AdvOT7fe89a09"/>
              </a:rPr>
              <a:t>cant effects on red blood cell (RBC) counts have been found, but structural changes have been noted.</a:t>
            </a:r>
          </a:p>
          <a:p>
            <a:pPr algn="l" rtl="0"/>
            <a:r>
              <a:rPr lang="en-US" b="0" i="0" u="none" strike="noStrike" baseline="0" dirty="0">
                <a:latin typeface="AdvOT7fe89a09"/>
              </a:rPr>
              <a:t>Although anemia has been reported in some patients, no studies have shown transfusion support for this indication alone, to improve outcomes. Patients with hemoglobinopathies and COVID-19 should continue to receive transfusions and chelation therapy as needed</a:t>
            </a:r>
            <a:endParaRPr lang="fa-IR" dirty="0"/>
          </a:p>
        </p:txBody>
      </p:sp>
    </p:spTree>
    <p:extLst>
      <p:ext uri="{BB962C8B-B14F-4D97-AF65-F5344CB8AC3E}">
        <p14:creationId xmlns:p14="http://schemas.microsoft.com/office/powerpoint/2010/main" val="2758476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2852</TotalTime>
  <Words>1611</Words>
  <Application>Microsoft Office PowerPoint</Application>
  <PresentationFormat>Custom</PresentationFormat>
  <Paragraphs>77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Ion</vt:lpstr>
      <vt:lpstr>HEMATOLOGIC CHANGE DUE TO COVID19</vt:lpstr>
      <vt:lpstr>PowerPoint Presentation</vt:lpstr>
      <vt:lpstr>PowerPoint Presentation</vt:lpstr>
      <vt:lpstr>PowerPoint Presentation</vt:lpstr>
      <vt:lpstr>lymphopenia</vt:lpstr>
      <vt:lpstr>PowerPoint Presentation</vt:lpstr>
      <vt:lpstr>thrombocytopenia</vt:lpstr>
      <vt:lpstr>PowerPoint Presentation</vt:lpstr>
      <vt:lpstr>RED CELL AND HEMOGLOBIN ABNORMALITIES IN COVID-19</vt:lpstr>
      <vt:lpstr>PowerPoint Presentation</vt:lpstr>
      <vt:lpstr>EFFECTS ON THE BONE MARROW</vt:lpstr>
      <vt:lpstr>EFFECTS ON THE SPLEEN</vt:lpstr>
      <vt:lpstr>Coagulation Complications</vt:lpstr>
      <vt:lpstr>PowerPoint Presentation</vt:lpstr>
      <vt:lpstr>The emerging role of biomarkers procalcitonin, ferritin and C-reactive protein in the prognosis</vt:lpstr>
      <vt:lpstr>Red blood cell disorders</vt:lpstr>
      <vt:lpstr>Bleeding and coagulation disorders</vt:lpstr>
      <vt:lpstr>ABO blood groups</vt:lpstr>
      <vt:lpstr>TRANSFUSION AND COVID-19</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mohammadreza chavoshi</dc:creator>
  <cp:lastModifiedBy>mona chavoshi</cp:lastModifiedBy>
  <cp:revision>14</cp:revision>
  <dcterms:created xsi:type="dcterms:W3CDTF">2021-05-21T16:14:26Z</dcterms:created>
  <dcterms:modified xsi:type="dcterms:W3CDTF">2021-06-13T06:09:47Z</dcterms:modified>
</cp:coreProperties>
</file>